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70" r:id="rId2"/>
    <p:sldId id="303" r:id="rId3"/>
    <p:sldId id="304" r:id="rId4"/>
    <p:sldId id="272" r:id="rId5"/>
    <p:sldId id="300" r:id="rId6"/>
    <p:sldId id="276" r:id="rId7"/>
    <p:sldId id="274" r:id="rId8"/>
    <p:sldId id="297" r:id="rId9"/>
    <p:sldId id="295" r:id="rId10"/>
    <p:sldId id="298" r:id="rId11"/>
    <p:sldId id="299" r:id="rId12"/>
    <p:sldId id="285" r:id="rId13"/>
    <p:sldId id="277" r:id="rId14"/>
    <p:sldId id="286" r:id="rId15"/>
    <p:sldId id="281" r:id="rId16"/>
    <p:sldId id="301" r:id="rId17"/>
    <p:sldId id="283" r:id="rId18"/>
    <p:sldId id="278" r:id="rId19"/>
    <p:sldId id="302" r:id="rId20"/>
    <p:sldId id="273" r:id="rId21"/>
    <p:sldId id="296" r:id="rId22"/>
    <p:sldId id="287" r:id="rId23"/>
    <p:sldId id="288" r:id="rId24"/>
    <p:sldId id="291" r:id="rId25"/>
    <p:sldId id="292" r:id="rId26"/>
    <p:sldId id="29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3"/>
            <p14:sldId id="304"/>
            <p14:sldId id="272"/>
            <p14:sldId id="300"/>
            <p14:sldId id="276"/>
            <p14:sldId id="274"/>
            <p14:sldId id="297"/>
            <p14:sldId id="295"/>
            <p14:sldId id="298"/>
            <p14:sldId id="299"/>
            <p14:sldId id="285"/>
            <p14:sldId id="277"/>
            <p14:sldId id="286"/>
            <p14:sldId id="281"/>
            <p14:sldId id="301"/>
            <p14:sldId id="283"/>
            <p14:sldId id="278"/>
            <p14:sldId id="302"/>
            <p14:sldId id="273"/>
            <p14:sldId id="296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/>
    <p:restoredTop sz="94604"/>
  </p:normalViewPr>
  <p:slideViewPr>
    <p:cSldViewPr>
      <p:cViewPr varScale="1">
        <p:scale>
          <a:sx n="97" d="100"/>
          <a:sy n="97" d="100"/>
        </p:scale>
        <p:origin x="570" y="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6434752"/>
        <c:axId val="447951632"/>
      </c:barChart>
      <c:catAx>
        <c:axId val="466434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7951632"/>
        <c:crosses val="autoZero"/>
        <c:auto val="1"/>
        <c:lblAlgn val="ctr"/>
        <c:lblOffset val="100"/>
        <c:noMultiLvlLbl val="0"/>
      </c:catAx>
      <c:valAx>
        <c:axId val="44795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643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Defects</a:t>
            </a:r>
            <a:r>
              <a:rPr lang="en-US" altLang="ko-KR" baseline="0" dirty="0" smtClean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50539896"/>
        <c:axId val="550546560"/>
      </c:barChart>
      <c:catAx>
        <c:axId val="550539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0546560"/>
        <c:crosses val="autoZero"/>
        <c:auto val="1"/>
        <c:lblAlgn val="ctr"/>
        <c:lblOffset val="100"/>
        <c:noMultiLvlLbl val="0"/>
      </c:catAx>
      <c:valAx>
        <c:axId val="55054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053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2018-07-30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05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70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40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9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8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9175"/>
              </p:ext>
            </p:extLst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8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9283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580112" y="1162489"/>
            <a:ext cx="336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관련 내용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False alarm </a:t>
            </a:r>
            <a:r>
              <a:rPr kumimoji="1" lang="ko-KR" altLang="en-US" dirty="0">
                <a:solidFill>
                  <a:srgbClr val="FF0000"/>
                </a:solidFill>
              </a:rPr>
              <a:t>분석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정적 분석 툴에 대한 특성 비교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1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27" y="2780928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삭제필요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068F5D-4657-014E-A71E-E25F87132A5B}"/>
              </a:ext>
            </a:extLst>
          </p:cNvPr>
          <p:cNvSpPr txBox="1"/>
          <p:nvPr/>
        </p:nvSpPr>
        <p:spPr>
          <a:xfrm>
            <a:off x="5658622" y="842607"/>
            <a:ext cx="417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내용을 </a:t>
            </a:r>
            <a:r>
              <a:rPr kumimoji="1" lang="en-US" altLang="ko-KR" dirty="0">
                <a:solidFill>
                  <a:srgbClr val="FF0000"/>
                </a:solidFill>
              </a:rPr>
              <a:t>system test </a:t>
            </a:r>
            <a:r>
              <a:rPr kumimoji="1" lang="ko-KR" altLang="en-US" dirty="0">
                <a:solidFill>
                  <a:srgbClr val="FF0000"/>
                </a:solidFill>
              </a:rPr>
              <a:t>에 반영하고 삭제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CBF94A-F3F7-BA4C-A90C-6A5F2ACFD17E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FCC423D-58A8-AB47-B789-6AE3D6A3EA20}"/>
              </a:ext>
            </a:extLst>
          </p:cNvPr>
          <p:cNvSpPr txBox="1"/>
          <p:nvPr/>
        </p:nvSpPr>
        <p:spPr>
          <a:xfrm>
            <a:off x="2287636" y="775183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결과물을 선명하게 나타낼 수 있는 그림 </a:t>
            </a:r>
            <a:r>
              <a:rPr kumimoji="1" lang="en-US" altLang="ko-KR" dirty="0">
                <a:solidFill>
                  <a:srgbClr val="FF0000"/>
                </a:solidFill>
              </a:rPr>
              <a:t>or </a:t>
            </a:r>
            <a:r>
              <a:rPr kumimoji="1" lang="ko-KR" altLang="en-US" dirty="0">
                <a:solidFill>
                  <a:srgbClr val="FF0000"/>
                </a:solidFill>
              </a:rPr>
              <a:t>지표 추가가 필요함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96113-F1CE-C54E-8286-99AD11747F54}"/>
              </a:ext>
            </a:extLst>
          </p:cNvPr>
          <p:cNvSpPr txBox="1"/>
          <p:nvPr/>
        </p:nvSpPr>
        <p:spPr>
          <a:xfrm>
            <a:off x="4076557" y="848040"/>
            <a:ext cx="4132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* </a:t>
            </a:r>
            <a:r>
              <a:rPr kumimoji="1" lang="en-US" altLang="ko-KR" dirty="0">
                <a:solidFill>
                  <a:srgbClr val="FF0000"/>
                </a:solidFill>
              </a:rPr>
              <a:t>unit </a:t>
            </a:r>
            <a:r>
              <a:rPr kumimoji="1" lang="ko-KR" altLang="en-US" dirty="0">
                <a:solidFill>
                  <a:srgbClr val="FF0000"/>
                </a:solidFill>
              </a:rPr>
              <a:t>단위의 </a:t>
            </a:r>
            <a:r>
              <a:rPr kumimoji="1" lang="ko-KR" altLang="en-US" dirty="0" err="1">
                <a:solidFill>
                  <a:srgbClr val="FF0000"/>
                </a:solidFill>
              </a:rPr>
              <a:t>기능확인</a:t>
            </a:r>
            <a:r>
              <a:rPr kumimoji="1" lang="ko-KR" altLang="en-US" dirty="0">
                <a:solidFill>
                  <a:srgbClr val="FF0000"/>
                </a:solidFill>
              </a:rPr>
              <a:t> 및 </a:t>
            </a: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검출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Defect </a:t>
            </a:r>
            <a:r>
              <a:rPr kumimoji="1" lang="ko-KR" altLang="en-US" dirty="0">
                <a:solidFill>
                  <a:srgbClr val="FF0000"/>
                </a:solidFill>
              </a:rPr>
              <a:t>숫자가 적은 이유를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Coverage </a:t>
            </a:r>
            <a:r>
              <a:rPr kumimoji="1" lang="ko-KR" altLang="en-US" dirty="0">
                <a:solidFill>
                  <a:srgbClr val="FF0000"/>
                </a:solidFill>
              </a:rPr>
              <a:t>결과 업데이트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861045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96113-F1CE-C54E-8286-99AD11747F54}"/>
              </a:ext>
            </a:extLst>
          </p:cNvPr>
          <p:cNvSpPr txBox="1"/>
          <p:nvPr/>
        </p:nvSpPr>
        <p:spPr>
          <a:xfrm>
            <a:off x="4111545" y="87155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관련 내용으로 현행화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4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수정필요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A57EB-F596-0F40-98BA-26FFE0909D0D}"/>
              </a:ext>
            </a:extLst>
          </p:cNvPr>
          <p:cNvSpPr txBox="1"/>
          <p:nvPr/>
        </p:nvSpPr>
        <p:spPr>
          <a:xfrm>
            <a:off x="5364088" y="3451796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현행화</a:t>
            </a:r>
            <a:endParaRPr lang="en-US" altLang="ko-K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9F72B6-75E4-B44E-A642-94E30D2AC008}"/>
              </a:ext>
            </a:extLst>
          </p:cNvPr>
          <p:cNvSpPr txBox="1"/>
          <p:nvPr/>
        </p:nvSpPr>
        <p:spPr>
          <a:xfrm>
            <a:off x="5364088" y="3451796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테스트 적용 기법 기술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데이터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Lesson &amp; learned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Feature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신규 개발 내용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아키텍처 위주 정리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9F72B6-75E4-B44E-A642-94E30D2AC008}"/>
              </a:ext>
            </a:extLst>
          </p:cNvPr>
          <p:cNvSpPr txBox="1"/>
          <p:nvPr/>
        </p:nvSpPr>
        <p:spPr>
          <a:xfrm>
            <a:off x="5364088" y="3451796"/>
            <a:ext cx="415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대비 개발 숫자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상세 </a:t>
            </a:r>
            <a:r>
              <a:rPr kumimoji="1" lang="en-US" altLang="ko-KR" dirty="0">
                <a:solidFill>
                  <a:srgbClr val="FF0000"/>
                </a:solidFill>
              </a:rPr>
              <a:t>requirement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유첨으로</a:t>
            </a:r>
            <a:r>
              <a:rPr kumimoji="1" lang="ko-KR" altLang="en-US" dirty="0">
                <a:solidFill>
                  <a:srgbClr val="FF0000"/>
                </a:solidFill>
              </a:rPr>
              <a:t> 정리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43C98C-B51B-DE40-8CC5-B503B6BB8DB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  <a:endParaRPr lang="en-US" altLang="ko-KR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  <a:endParaRPr lang="en-US" altLang="ko-KR" sz="2000" b="1" i="1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  <a:endParaRPr lang="en-US" altLang="ko-KR" sz="2000" b="1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No. 1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on the Billboard200 </a:t>
            </a:r>
            <a:endParaRPr lang="en-US" altLang="ko-K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and No. 10 on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BillboardHOT100 , 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marking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Asian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endParaRPr lang="en-US" altLang="ko-KR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dancing or </a:t>
            </a:r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member / Main Role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</a:t>
            </a: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Team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&amp; Project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Lee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Code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/ Plan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&amp; Test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614F45E-B7E4-D34C-96BE-0710310E1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2" y="3691967"/>
            <a:ext cx="2129004" cy="1609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C9ED6D7-3B12-EC45-AFC3-BE1A816E3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8100" y="1931913"/>
            <a:ext cx="2125073" cy="1716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C91597B-E90C-2349-8EC9-CDFCE782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4240859"/>
            <a:ext cx="2120697" cy="106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31914"/>
            <a:ext cx="2120697" cy="2288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3988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simple coverage ratio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Function’</a:t>
            </a: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altLang="ko-KR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B27AAC2-195B-F545-9B37-CCE4EBD13C76}"/>
              </a:ext>
            </a:extLst>
          </p:cNvPr>
          <p:cNvSpPr txBox="1"/>
          <p:nvPr/>
        </p:nvSpPr>
        <p:spPr>
          <a:xfrm>
            <a:off x="4659156" y="1268760"/>
            <a:ext cx="37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Risk management </a:t>
            </a:r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Project &amp; Product </a:t>
            </a:r>
            <a:r>
              <a:rPr kumimoji="1" lang="ko-KR" altLang="en-US" dirty="0">
                <a:solidFill>
                  <a:srgbClr val="FF0000"/>
                </a:solidFill>
              </a:rPr>
              <a:t>관점에서 기술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C2F798-9677-CE4D-97A1-F6A91E806B7B}"/>
              </a:ext>
            </a:extLst>
          </p:cNvPr>
          <p:cNvSpPr txBox="1"/>
          <p:nvPr/>
        </p:nvSpPr>
        <p:spPr>
          <a:xfrm>
            <a:off x="6732240" y="1700808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Project Results </a:t>
            </a:r>
            <a:r>
              <a:rPr lang="ko-KR" altLang="en-US" b="1" dirty="0">
                <a:solidFill>
                  <a:srgbClr val="FF0000"/>
                </a:solidFill>
              </a:rPr>
              <a:t>쪽으로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baseline="30000" dirty="0">
                <a:solidFill>
                  <a:srgbClr val="FF0000"/>
                </a:solidFill>
              </a:rPr>
              <a:t>nd</a:t>
            </a:r>
            <a:r>
              <a:rPr kumimoji="1" lang="en-US" altLang="ko-KR" b="1" dirty="0">
                <a:solidFill>
                  <a:srgbClr val="FF0000"/>
                </a:solidFill>
              </a:rPr>
              <a:t> Phase </a:t>
            </a:r>
            <a:r>
              <a:rPr kumimoji="1" lang="ko-KR" altLang="en-US" b="1" dirty="0">
                <a:solidFill>
                  <a:srgbClr val="FF0000"/>
                </a:solidFill>
              </a:rPr>
              <a:t>부분을 삭제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개별 항목에 추가 활동 내용 반영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4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 Project Plans (?)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395B4C-EF49-C54E-8093-71BB1A37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9144000" cy="4377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7C7664-48CE-3B44-BEF4-E601159BB0F7}"/>
              </a:ext>
            </a:extLst>
          </p:cNvPr>
          <p:cNvSpPr txBox="1"/>
          <p:nvPr/>
        </p:nvSpPr>
        <p:spPr>
          <a:xfrm>
            <a:off x="7740463" y="2121429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계획대비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실제 실행을 표기 필요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D77102-6ED5-B749-9AD6-DBE931E3AFE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xmlns="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6" y="1052736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Management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7C7664-48CE-3B44-BEF4-E601159BB0F7}"/>
              </a:ext>
            </a:extLst>
          </p:cNvPr>
          <p:cNvSpPr txBox="1"/>
          <p:nvPr/>
        </p:nvSpPr>
        <p:spPr>
          <a:xfrm>
            <a:off x="4713413" y="3831482"/>
            <a:ext cx="3569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누적 </a:t>
            </a:r>
            <a:r>
              <a:rPr kumimoji="1" lang="en-US" altLang="ko-KR" dirty="0">
                <a:solidFill>
                  <a:srgbClr val="FF0000"/>
                </a:solidFill>
              </a:rPr>
              <a:t>effort </a:t>
            </a:r>
            <a:r>
              <a:rPr kumimoji="1" lang="ko-KR" altLang="en-US" dirty="0">
                <a:solidFill>
                  <a:srgbClr val="FF0000"/>
                </a:solidFill>
              </a:rPr>
              <a:t>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실적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ex) burndown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Burndown </a:t>
            </a:r>
            <a:r>
              <a:rPr kumimoji="1" lang="ko-KR" altLang="en-US" dirty="0">
                <a:solidFill>
                  <a:srgbClr val="FF0000"/>
                </a:solidFill>
              </a:rPr>
              <a:t>비슷한 무엇으로 대체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7C3B33-05D0-6C47-9E71-257D68D55C1F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진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80972"/>
              </p:ext>
            </p:extLst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/>
                <a:gridCol w="1228339"/>
                <a:gridCol w="382608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Conflict </a:t>
                      </a:r>
                      <a:r>
                        <a:rPr lang="en-US" sz="1100" u="none" strike="noStrike" dirty="0">
                          <a:effectLst/>
                        </a:rPr>
                        <a:t>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Cirtical</a:t>
                      </a: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Structural </a:t>
                      </a:r>
                      <a:r>
                        <a:rPr lang="en-US" sz="1100" u="none" strike="noStrike" dirty="0">
                          <a:effectLst/>
                        </a:rPr>
                        <a:t>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Memory </a:t>
                      </a:r>
                      <a:r>
                        <a:rPr lang="en-US" sz="1100" u="none" strike="noStrike" dirty="0">
                          <a:effectLst/>
                        </a:rPr>
                        <a:t>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Strange </a:t>
                      </a:r>
                      <a:r>
                        <a:rPr lang="en-US" sz="1100" u="none" strike="noStrike" dirty="0">
                          <a:effectLst/>
                        </a:rPr>
                        <a:t>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all defects </a:t>
                      </a:r>
                      <a:r>
                        <a:rPr lang="en-US" sz="1100" u="none" strike="noStrike" dirty="0">
                          <a:effectLst/>
                        </a:rPr>
                        <a:t>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919685"/>
              </p:ext>
            </p:extLst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1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1793</Words>
  <Application>Microsoft Office PowerPoint</Application>
  <PresentationFormat>화면 슬라이드 쇼(4:3)</PresentationFormat>
  <Paragraphs>405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104</cp:revision>
  <dcterms:created xsi:type="dcterms:W3CDTF">2018-07-20T19:33:24Z</dcterms:created>
  <dcterms:modified xsi:type="dcterms:W3CDTF">2018-07-31T13:32:03Z</dcterms:modified>
</cp:coreProperties>
</file>